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27432000" cy="21945600"/>
  <p:notesSz cx="6858000" cy="9144000"/>
  <p:defaultTextStyle>
    <a:defPPr>
      <a:defRPr lang="en-US"/>
    </a:defPPr>
    <a:lvl1pPr marL="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1pPr>
    <a:lvl2pPr marL="141078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2pPr>
    <a:lvl3pPr marL="282156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3pPr>
    <a:lvl4pPr marL="423234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4pPr>
    <a:lvl5pPr marL="5643128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5pPr>
    <a:lvl6pPr marL="7053910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6pPr>
    <a:lvl7pPr marL="8464692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7pPr>
    <a:lvl8pPr marL="9875474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8pPr>
    <a:lvl9pPr marL="11286256" algn="l" defTabSz="2821564" rtl="0" eaLnBrk="1" latinLnBrk="0" hangingPunct="1">
      <a:defRPr sz="5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25" d="100"/>
          <a:sy n="25" d="100"/>
        </p:scale>
        <p:origin x="-1014" y="-606"/>
      </p:cViewPr>
      <p:guideLst>
        <p:guide orient="horz" pos="6912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499980-98F4-4145-9FAB-209F15E91971}" type="doc">
      <dgm:prSet loTypeId="urn:microsoft.com/office/officeart/2005/8/layout/pyramid2" loCatId="pyramid" qsTypeId="urn:microsoft.com/office/officeart/2005/8/quickstyle/simple3" qsCatId="simple" csTypeId="urn:microsoft.com/office/officeart/2005/8/colors/accent1_2" csCatId="accent1" phldr="1"/>
      <dgm:spPr/>
    </dgm:pt>
    <dgm:pt modelId="{795AC8A1-9D6F-4AEF-9C8C-70841586F96D}">
      <dgm:prSet phldrT="[Text]"/>
      <dgm:spPr/>
      <dgm:t>
        <a:bodyPr/>
        <a:lstStyle/>
        <a:p>
          <a:r>
            <a:rPr lang="en-US" dirty="0" smtClean="0"/>
            <a:t>3. Cheap Price</a:t>
          </a:r>
        </a:p>
      </dgm:t>
    </dgm:pt>
    <dgm:pt modelId="{3C0F3D40-7840-4479-8906-B750E50444F1}" type="parTrans" cxnId="{C74C6CC3-30BD-4FEE-AAD1-B982DD301EB2}">
      <dgm:prSet/>
      <dgm:spPr/>
      <dgm:t>
        <a:bodyPr/>
        <a:lstStyle/>
        <a:p>
          <a:endParaRPr lang="en-US"/>
        </a:p>
      </dgm:t>
    </dgm:pt>
    <dgm:pt modelId="{2564BD40-4BE5-46EF-A14C-1BEEB21F8950}" type="sibTrans" cxnId="{C74C6CC3-30BD-4FEE-AAD1-B982DD301EB2}">
      <dgm:prSet/>
      <dgm:spPr/>
      <dgm:t>
        <a:bodyPr/>
        <a:lstStyle/>
        <a:p>
          <a:endParaRPr lang="en-US"/>
        </a:p>
      </dgm:t>
    </dgm:pt>
    <dgm:pt modelId="{CE7C1B5B-4F42-4CB4-AAC3-3DA96BFAEE4E}">
      <dgm:prSet phldrT="[Text]"/>
      <dgm:spPr/>
      <dgm:t>
        <a:bodyPr/>
        <a:lstStyle/>
        <a:p>
          <a:r>
            <a:rPr lang="en-US" dirty="0" smtClean="0"/>
            <a:t>2. Future Growth</a:t>
          </a:r>
          <a:endParaRPr lang="en-US" dirty="0"/>
        </a:p>
      </dgm:t>
    </dgm:pt>
    <dgm:pt modelId="{F0F86670-DA6A-4103-BD37-E8AE7D32BAD9}" type="parTrans" cxnId="{008A050B-FFCE-49E2-A940-3075F0BBDFB3}">
      <dgm:prSet/>
      <dgm:spPr/>
      <dgm:t>
        <a:bodyPr/>
        <a:lstStyle/>
        <a:p>
          <a:endParaRPr lang="en-US"/>
        </a:p>
      </dgm:t>
    </dgm:pt>
    <dgm:pt modelId="{050B0C88-7939-4CCA-A7C1-E4DA0CC777B6}" type="sibTrans" cxnId="{008A050B-FFCE-49E2-A940-3075F0BBDFB3}">
      <dgm:prSet/>
      <dgm:spPr/>
      <dgm:t>
        <a:bodyPr/>
        <a:lstStyle/>
        <a:p>
          <a:endParaRPr lang="en-US"/>
        </a:p>
      </dgm:t>
    </dgm:pt>
    <dgm:pt modelId="{EF95AF90-468B-4CF3-86C0-275427555A32}">
      <dgm:prSet phldrT="[Text]"/>
      <dgm:spPr/>
      <dgm:t>
        <a:bodyPr/>
        <a:lstStyle/>
        <a:p>
          <a:r>
            <a:rPr lang="en-US" dirty="0" smtClean="0"/>
            <a:t>1. Highly Predictable</a:t>
          </a:r>
          <a:endParaRPr lang="en-US" dirty="0"/>
        </a:p>
      </dgm:t>
    </dgm:pt>
    <dgm:pt modelId="{E720A13B-9939-4A3D-B43C-23A29FE6F2E1}" type="parTrans" cxnId="{91A565D6-D21D-4105-AC12-A33FBBBF694D}">
      <dgm:prSet/>
      <dgm:spPr/>
      <dgm:t>
        <a:bodyPr/>
        <a:lstStyle/>
        <a:p>
          <a:endParaRPr lang="en-US"/>
        </a:p>
      </dgm:t>
    </dgm:pt>
    <dgm:pt modelId="{293DAEB3-A3E3-4A67-A4D9-2F5BFF1C7059}" type="sibTrans" cxnId="{91A565D6-D21D-4105-AC12-A33FBBBF694D}">
      <dgm:prSet/>
      <dgm:spPr/>
      <dgm:t>
        <a:bodyPr/>
        <a:lstStyle/>
        <a:p>
          <a:endParaRPr lang="en-US"/>
        </a:p>
      </dgm:t>
    </dgm:pt>
    <dgm:pt modelId="{40C9359C-1842-4C7F-9230-65891249111A}" type="pres">
      <dgm:prSet presAssocID="{54499980-98F4-4145-9FAB-209F15E91971}" presName="compositeShape" presStyleCnt="0">
        <dgm:presLayoutVars>
          <dgm:dir/>
          <dgm:resizeHandles/>
        </dgm:presLayoutVars>
      </dgm:prSet>
      <dgm:spPr/>
    </dgm:pt>
    <dgm:pt modelId="{9A34324E-2A2A-472A-B55C-F1312588C8BD}" type="pres">
      <dgm:prSet presAssocID="{54499980-98F4-4145-9FAB-209F15E91971}" presName="pyramid" presStyleLbl="node1" presStyleIdx="0" presStyleCnt="1"/>
      <dgm:spPr/>
    </dgm:pt>
    <dgm:pt modelId="{C16779E1-BF25-4ABE-8841-05149D596AB8}" type="pres">
      <dgm:prSet presAssocID="{54499980-98F4-4145-9FAB-209F15E91971}" presName="theList" presStyleCnt="0"/>
      <dgm:spPr/>
    </dgm:pt>
    <dgm:pt modelId="{B67DEB61-D1DB-4ACD-A5D9-3F26BFF5A5E6}" type="pres">
      <dgm:prSet presAssocID="{795AC8A1-9D6F-4AEF-9C8C-70841586F96D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C6C08E-1187-43A2-B4F1-D51A77F80C68}" type="pres">
      <dgm:prSet presAssocID="{795AC8A1-9D6F-4AEF-9C8C-70841586F96D}" presName="aSpace" presStyleCnt="0"/>
      <dgm:spPr/>
    </dgm:pt>
    <dgm:pt modelId="{456B3CA3-7FC0-4EBD-A9DA-BD06DCB25DA3}" type="pres">
      <dgm:prSet presAssocID="{CE7C1B5B-4F42-4CB4-AAC3-3DA96BFAEE4E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D45E6E-CA4A-49FF-BAC3-CA2DCB9E060E}" type="pres">
      <dgm:prSet presAssocID="{CE7C1B5B-4F42-4CB4-AAC3-3DA96BFAEE4E}" presName="aSpace" presStyleCnt="0"/>
      <dgm:spPr/>
    </dgm:pt>
    <dgm:pt modelId="{1DEED9C0-932B-430B-9FE5-CF35B99C0B1E}" type="pres">
      <dgm:prSet presAssocID="{EF95AF90-468B-4CF3-86C0-275427555A32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D4B2F9-9A7F-4F54-ABAD-EC72BFE8E06A}" type="pres">
      <dgm:prSet presAssocID="{EF95AF90-468B-4CF3-86C0-275427555A32}" presName="aSpace" presStyleCnt="0"/>
      <dgm:spPr/>
    </dgm:pt>
  </dgm:ptLst>
  <dgm:cxnLst>
    <dgm:cxn modelId="{42961788-ECDE-4467-B526-C04CCA99E5EA}" type="presOf" srcId="{EF95AF90-468B-4CF3-86C0-275427555A32}" destId="{1DEED9C0-932B-430B-9FE5-CF35B99C0B1E}" srcOrd="0" destOrd="0" presId="urn:microsoft.com/office/officeart/2005/8/layout/pyramid2"/>
    <dgm:cxn modelId="{008A050B-FFCE-49E2-A940-3075F0BBDFB3}" srcId="{54499980-98F4-4145-9FAB-209F15E91971}" destId="{CE7C1B5B-4F42-4CB4-AAC3-3DA96BFAEE4E}" srcOrd="1" destOrd="0" parTransId="{F0F86670-DA6A-4103-BD37-E8AE7D32BAD9}" sibTransId="{050B0C88-7939-4CCA-A7C1-E4DA0CC777B6}"/>
    <dgm:cxn modelId="{91A565D6-D21D-4105-AC12-A33FBBBF694D}" srcId="{54499980-98F4-4145-9FAB-209F15E91971}" destId="{EF95AF90-468B-4CF3-86C0-275427555A32}" srcOrd="2" destOrd="0" parTransId="{E720A13B-9939-4A3D-B43C-23A29FE6F2E1}" sibTransId="{293DAEB3-A3E3-4A67-A4D9-2F5BFF1C7059}"/>
    <dgm:cxn modelId="{AE81E6B3-2BBF-4A21-9F43-B918254B1800}" type="presOf" srcId="{54499980-98F4-4145-9FAB-209F15E91971}" destId="{40C9359C-1842-4C7F-9230-65891249111A}" srcOrd="0" destOrd="0" presId="urn:microsoft.com/office/officeart/2005/8/layout/pyramid2"/>
    <dgm:cxn modelId="{0CF2925A-4751-4992-B331-42DCD8B88F47}" type="presOf" srcId="{795AC8A1-9D6F-4AEF-9C8C-70841586F96D}" destId="{B67DEB61-D1DB-4ACD-A5D9-3F26BFF5A5E6}" srcOrd="0" destOrd="0" presId="urn:microsoft.com/office/officeart/2005/8/layout/pyramid2"/>
    <dgm:cxn modelId="{7B78A573-0F32-49E1-A004-7C78E1A89F7E}" type="presOf" srcId="{CE7C1B5B-4F42-4CB4-AAC3-3DA96BFAEE4E}" destId="{456B3CA3-7FC0-4EBD-A9DA-BD06DCB25DA3}" srcOrd="0" destOrd="0" presId="urn:microsoft.com/office/officeart/2005/8/layout/pyramid2"/>
    <dgm:cxn modelId="{C74C6CC3-30BD-4FEE-AAD1-B982DD301EB2}" srcId="{54499980-98F4-4145-9FAB-209F15E91971}" destId="{795AC8A1-9D6F-4AEF-9C8C-70841586F96D}" srcOrd="0" destOrd="0" parTransId="{3C0F3D40-7840-4479-8906-B750E50444F1}" sibTransId="{2564BD40-4BE5-46EF-A14C-1BEEB21F8950}"/>
    <dgm:cxn modelId="{C5C5A189-1B8E-4863-B548-9AB0E8086762}" type="presParOf" srcId="{40C9359C-1842-4C7F-9230-65891249111A}" destId="{9A34324E-2A2A-472A-B55C-F1312588C8BD}" srcOrd="0" destOrd="0" presId="urn:microsoft.com/office/officeart/2005/8/layout/pyramid2"/>
    <dgm:cxn modelId="{5F98674A-4A7B-431C-9919-02B2856288FE}" type="presParOf" srcId="{40C9359C-1842-4C7F-9230-65891249111A}" destId="{C16779E1-BF25-4ABE-8841-05149D596AB8}" srcOrd="1" destOrd="0" presId="urn:microsoft.com/office/officeart/2005/8/layout/pyramid2"/>
    <dgm:cxn modelId="{23D70973-0CF2-48BC-B71D-619C27EF1140}" type="presParOf" srcId="{C16779E1-BF25-4ABE-8841-05149D596AB8}" destId="{B67DEB61-D1DB-4ACD-A5D9-3F26BFF5A5E6}" srcOrd="0" destOrd="0" presId="urn:microsoft.com/office/officeart/2005/8/layout/pyramid2"/>
    <dgm:cxn modelId="{0C8F6F4E-EEFF-417C-AF5F-2964EABA1FCF}" type="presParOf" srcId="{C16779E1-BF25-4ABE-8841-05149D596AB8}" destId="{32C6C08E-1187-43A2-B4F1-D51A77F80C68}" srcOrd="1" destOrd="0" presId="urn:microsoft.com/office/officeart/2005/8/layout/pyramid2"/>
    <dgm:cxn modelId="{B156A1E5-70F9-4154-A8B3-95A4DB8E7FDA}" type="presParOf" srcId="{C16779E1-BF25-4ABE-8841-05149D596AB8}" destId="{456B3CA3-7FC0-4EBD-A9DA-BD06DCB25DA3}" srcOrd="2" destOrd="0" presId="urn:microsoft.com/office/officeart/2005/8/layout/pyramid2"/>
    <dgm:cxn modelId="{FA16C681-A776-4371-B9FF-65A4E9581F8C}" type="presParOf" srcId="{C16779E1-BF25-4ABE-8841-05149D596AB8}" destId="{09D45E6E-CA4A-49FF-BAC3-CA2DCB9E060E}" srcOrd="3" destOrd="0" presId="urn:microsoft.com/office/officeart/2005/8/layout/pyramid2"/>
    <dgm:cxn modelId="{0FEE6D42-936B-4FD7-8F00-7286114821AB}" type="presParOf" srcId="{C16779E1-BF25-4ABE-8841-05149D596AB8}" destId="{1DEED9C0-932B-430B-9FE5-CF35B99C0B1E}" srcOrd="4" destOrd="0" presId="urn:microsoft.com/office/officeart/2005/8/layout/pyramid2"/>
    <dgm:cxn modelId="{9F8931E5-9B3B-4BFA-9387-301BBEC59594}" type="presParOf" srcId="{C16779E1-BF25-4ABE-8841-05149D596AB8}" destId="{20D4B2F9-9A7F-4F54-ABAD-EC72BFE8E06A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6817362"/>
            <a:ext cx="2331720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2435840"/>
            <a:ext cx="1920240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10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215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2323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6431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0539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464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9875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0" y="2814321"/>
            <a:ext cx="18516600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0" y="2814321"/>
            <a:ext cx="55092600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6939" y="14102082"/>
            <a:ext cx="23317200" cy="4358640"/>
          </a:xfrm>
        </p:spPr>
        <p:txBody>
          <a:bodyPr anchor="t"/>
          <a:lstStyle>
            <a:lvl1pPr algn="l">
              <a:defRPr sz="12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6939" y="9301483"/>
            <a:ext cx="23317200" cy="4800598"/>
          </a:xfrm>
        </p:spPr>
        <p:txBody>
          <a:bodyPr anchor="b"/>
          <a:lstStyle>
            <a:lvl1pPr marL="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1pPr>
            <a:lvl2pPr marL="141078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2pPr>
            <a:lvl3pPr marL="282156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3pPr>
            <a:lvl4pPr marL="423234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4pPr>
            <a:lvl5pPr marL="56431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5pPr>
            <a:lvl6pPr marL="705391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6pPr>
            <a:lvl7pPr marL="8464692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7pPr>
            <a:lvl8pPr marL="9875474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8pPr>
            <a:lvl9pPr marL="11286256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0" y="16388081"/>
            <a:ext cx="36804600" cy="46344842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376600" y="16388081"/>
            <a:ext cx="36804600" cy="46344842"/>
          </a:xfrm>
        </p:spPr>
        <p:txBody>
          <a:bodyPr/>
          <a:lstStyle>
            <a:lvl1pPr>
              <a:defRPr sz="8600"/>
            </a:lvl1pPr>
            <a:lvl2pPr>
              <a:defRPr sz="7400"/>
            </a:lvl2pPr>
            <a:lvl3pPr>
              <a:defRPr sz="6200"/>
            </a:lvl3pPr>
            <a:lvl4pPr>
              <a:defRPr sz="5600"/>
            </a:lvl4pPr>
            <a:lvl5pPr>
              <a:defRPr sz="5600"/>
            </a:lvl5pPr>
            <a:lvl6pPr>
              <a:defRPr sz="5600"/>
            </a:lvl6pPr>
            <a:lvl7pPr>
              <a:defRPr sz="5600"/>
            </a:lvl7pPr>
            <a:lvl8pPr>
              <a:defRPr sz="5600"/>
            </a:lvl8pPr>
            <a:lvl9pPr>
              <a:defRPr sz="5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878842"/>
            <a:ext cx="2468880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4912362"/>
            <a:ext cx="12120564" cy="2047238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6959600"/>
            <a:ext cx="12120564" cy="12644122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935077" y="4912362"/>
            <a:ext cx="12125325" cy="2047238"/>
          </a:xfrm>
        </p:spPr>
        <p:txBody>
          <a:bodyPr anchor="b"/>
          <a:lstStyle>
            <a:lvl1pPr marL="0" indent="0">
              <a:buNone/>
              <a:defRPr sz="7400" b="1"/>
            </a:lvl1pPr>
            <a:lvl2pPr marL="1410782" indent="0">
              <a:buNone/>
              <a:defRPr sz="6200" b="1"/>
            </a:lvl2pPr>
            <a:lvl3pPr marL="2821564" indent="0">
              <a:buNone/>
              <a:defRPr sz="5600" b="1"/>
            </a:lvl3pPr>
            <a:lvl4pPr marL="4232346" indent="0">
              <a:buNone/>
              <a:defRPr sz="4900" b="1"/>
            </a:lvl4pPr>
            <a:lvl5pPr marL="5643128" indent="0">
              <a:buNone/>
              <a:defRPr sz="4900" b="1"/>
            </a:lvl5pPr>
            <a:lvl6pPr marL="7053910" indent="0">
              <a:buNone/>
              <a:defRPr sz="4900" b="1"/>
            </a:lvl6pPr>
            <a:lvl7pPr marL="8464692" indent="0">
              <a:buNone/>
              <a:defRPr sz="4900" b="1"/>
            </a:lvl7pPr>
            <a:lvl8pPr marL="9875474" indent="0">
              <a:buNone/>
              <a:defRPr sz="4900" b="1"/>
            </a:lvl8pPr>
            <a:lvl9pPr marL="11286256" indent="0">
              <a:buNone/>
              <a:defRPr sz="4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935077" y="6959600"/>
            <a:ext cx="12125325" cy="12644122"/>
          </a:xfrm>
        </p:spPr>
        <p:txBody>
          <a:bodyPr/>
          <a:lstStyle>
            <a:lvl1pPr>
              <a:defRPr sz="7400"/>
            </a:lvl1pPr>
            <a:lvl2pPr>
              <a:defRPr sz="6200"/>
            </a:lvl2pPr>
            <a:lvl3pPr>
              <a:defRPr sz="56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2" y="873760"/>
            <a:ext cx="9024939" cy="3718560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25150" y="873761"/>
            <a:ext cx="15335250" cy="18729962"/>
          </a:xfrm>
        </p:spPr>
        <p:txBody>
          <a:bodyPr/>
          <a:lstStyle>
            <a:lvl1pPr>
              <a:defRPr sz="9900"/>
            </a:lvl1pPr>
            <a:lvl2pPr>
              <a:defRPr sz="8600"/>
            </a:lvl2pPr>
            <a:lvl3pPr>
              <a:defRPr sz="74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2" y="4592321"/>
            <a:ext cx="9024939" cy="15011402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6864" y="15361920"/>
            <a:ext cx="16459200" cy="1813562"/>
          </a:xfrm>
        </p:spPr>
        <p:txBody>
          <a:bodyPr anchor="b"/>
          <a:lstStyle>
            <a:lvl1pPr algn="l">
              <a:defRPr sz="6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76864" y="1960880"/>
            <a:ext cx="16459200" cy="13167360"/>
          </a:xfrm>
        </p:spPr>
        <p:txBody>
          <a:bodyPr/>
          <a:lstStyle>
            <a:lvl1pPr marL="0" indent="0">
              <a:buNone/>
              <a:defRPr sz="9900"/>
            </a:lvl1pPr>
            <a:lvl2pPr marL="1410782" indent="0">
              <a:buNone/>
              <a:defRPr sz="8600"/>
            </a:lvl2pPr>
            <a:lvl3pPr marL="2821564" indent="0">
              <a:buNone/>
              <a:defRPr sz="7400"/>
            </a:lvl3pPr>
            <a:lvl4pPr marL="4232346" indent="0">
              <a:buNone/>
              <a:defRPr sz="6200"/>
            </a:lvl4pPr>
            <a:lvl5pPr marL="5643128" indent="0">
              <a:buNone/>
              <a:defRPr sz="6200"/>
            </a:lvl5pPr>
            <a:lvl6pPr marL="7053910" indent="0">
              <a:buNone/>
              <a:defRPr sz="6200"/>
            </a:lvl6pPr>
            <a:lvl7pPr marL="8464692" indent="0">
              <a:buNone/>
              <a:defRPr sz="6200"/>
            </a:lvl7pPr>
            <a:lvl8pPr marL="9875474" indent="0">
              <a:buNone/>
              <a:defRPr sz="6200"/>
            </a:lvl8pPr>
            <a:lvl9pPr marL="11286256" indent="0">
              <a:buNone/>
              <a:defRPr sz="6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6864" y="17175482"/>
            <a:ext cx="16459200" cy="2575558"/>
          </a:xfrm>
        </p:spPr>
        <p:txBody>
          <a:bodyPr/>
          <a:lstStyle>
            <a:lvl1pPr marL="0" indent="0">
              <a:buNone/>
              <a:defRPr sz="4300"/>
            </a:lvl1pPr>
            <a:lvl2pPr marL="1410782" indent="0">
              <a:buNone/>
              <a:defRPr sz="3700"/>
            </a:lvl2pPr>
            <a:lvl3pPr marL="2821564" indent="0">
              <a:buNone/>
              <a:defRPr sz="3100"/>
            </a:lvl3pPr>
            <a:lvl4pPr marL="4232346" indent="0">
              <a:buNone/>
              <a:defRPr sz="2800"/>
            </a:lvl4pPr>
            <a:lvl5pPr marL="5643128" indent="0">
              <a:buNone/>
              <a:defRPr sz="2800"/>
            </a:lvl5pPr>
            <a:lvl6pPr marL="7053910" indent="0">
              <a:buNone/>
              <a:defRPr sz="2800"/>
            </a:lvl6pPr>
            <a:lvl7pPr marL="8464692" indent="0">
              <a:buNone/>
              <a:defRPr sz="2800"/>
            </a:lvl7pPr>
            <a:lvl8pPr marL="9875474" indent="0">
              <a:buNone/>
              <a:defRPr sz="2800"/>
            </a:lvl8pPr>
            <a:lvl9pPr marL="11286256" indent="0">
              <a:buNone/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878842"/>
            <a:ext cx="24688800" cy="365760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5120641"/>
            <a:ext cx="24688800" cy="14483082"/>
          </a:xfrm>
          <a:prstGeom prst="rect">
            <a:avLst/>
          </a:prstGeom>
        </p:spPr>
        <p:txBody>
          <a:bodyPr vert="horz" lIns="282156" tIns="141078" rIns="282156" bIns="14107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71600" y="20340322"/>
            <a:ext cx="6400800" cy="116840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A8084-7AFE-4B26-BD99-4E48BC97CBA3}" type="datetimeFigureOut">
              <a:rPr lang="en-US" smtClean="0"/>
              <a:pPr/>
              <a:t>9/13/2008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372600" y="20340322"/>
            <a:ext cx="8686800" cy="116840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659600" y="20340322"/>
            <a:ext cx="6400800" cy="1168400"/>
          </a:xfrm>
          <a:prstGeom prst="rect">
            <a:avLst/>
          </a:prstGeom>
        </p:spPr>
        <p:txBody>
          <a:bodyPr vert="horz" lIns="282156" tIns="141078" rIns="282156" bIns="141078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FEC67-AE6C-4368-8E10-D6172E7936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21564" rtl="0" eaLnBrk="1" latinLnBrk="0" hangingPunct="1">
        <a:spcBef>
          <a:spcPct val="0"/>
        </a:spcBef>
        <a:buNone/>
        <a:defRPr sz="1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58087" indent="-1058087" algn="l" defTabSz="2821564" rtl="0" eaLnBrk="1" latinLnBrk="0" hangingPunct="1">
        <a:spcBef>
          <a:spcPct val="20000"/>
        </a:spcBef>
        <a:buFont typeface="Arial" pitchFamily="34" charset="0"/>
        <a:buChar char="•"/>
        <a:defRPr sz="9900" kern="1200">
          <a:solidFill>
            <a:schemeClr val="tx1"/>
          </a:solidFill>
          <a:latin typeface="+mn-lt"/>
          <a:ea typeface="+mn-ea"/>
          <a:cs typeface="+mn-cs"/>
        </a:defRPr>
      </a:lvl1pPr>
      <a:lvl2pPr marL="2292521" indent="-881739" algn="l" defTabSz="2821564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3526955" indent="-705391" algn="l" defTabSz="2821564" rtl="0" eaLnBrk="1" latinLnBrk="0" hangingPunct="1">
        <a:spcBef>
          <a:spcPct val="20000"/>
        </a:spcBef>
        <a:buFont typeface="Arial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37" indent="-705391" algn="l" defTabSz="2821564" rtl="0" eaLnBrk="1" latinLnBrk="0" hangingPunct="1">
        <a:spcBef>
          <a:spcPct val="20000"/>
        </a:spcBef>
        <a:buFont typeface="Arial" pitchFamily="34" charset="0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348519" indent="-705391" algn="l" defTabSz="2821564" rtl="0" eaLnBrk="1" latinLnBrk="0" hangingPunct="1">
        <a:spcBef>
          <a:spcPct val="20000"/>
        </a:spcBef>
        <a:buFont typeface="Arial" pitchFamily="34" charset="0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759301" indent="-705391" algn="l" defTabSz="2821564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170083" indent="-705391" algn="l" defTabSz="2821564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580865" indent="-705391" algn="l" defTabSz="2821564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1991647" indent="-705391" algn="l" defTabSz="2821564" rtl="0" eaLnBrk="1" latinLnBrk="0" hangingPunct="1">
        <a:spcBef>
          <a:spcPct val="20000"/>
        </a:spcBef>
        <a:buFont typeface="Arial" pitchFamily="34" charset="0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41078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82156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3pPr>
      <a:lvl4pPr marL="423234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128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5pPr>
      <a:lvl6pPr marL="7053910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6pPr>
      <a:lvl7pPr marL="8464692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7pPr>
      <a:lvl8pPr marL="9875474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8pPr>
      <a:lvl9pPr marL="11286256" algn="l" defTabSz="2821564" rtl="0" eaLnBrk="1" latinLnBrk="0" hangingPunct="1">
        <a:defRPr sz="5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2600" y="-1143000"/>
            <a:ext cx="23317200" cy="4704080"/>
          </a:xfrm>
        </p:spPr>
        <p:txBody>
          <a:bodyPr/>
          <a:lstStyle/>
          <a:p>
            <a:r>
              <a:rPr lang="en-US" dirty="0" err="1" smtClean="0"/>
              <a:t>Buffettology</a:t>
            </a:r>
            <a:r>
              <a:rPr lang="en-US" dirty="0" smtClean="0"/>
              <a:t>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58400" y="1905000"/>
            <a:ext cx="19202400" cy="5608320"/>
          </a:xfrm>
        </p:spPr>
        <p:txBody>
          <a:bodyPr/>
          <a:lstStyle/>
          <a:p>
            <a:r>
              <a:rPr lang="en-US" dirty="0" smtClean="0"/>
              <a:t>By Glen Bradford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10000"/>
            <a:ext cx="1520153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Warren Buffett in 3 Easy Steps</a:t>
            </a:r>
            <a:endParaRPr lang="en-US" sz="9600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1219200" y="5943600"/>
          <a:ext cx="25069800" cy="1600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5400000" flipH="1" flipV="1">
            <a:off x="4419600" y="13868400"/>
            <a:ext cx="10820400" cy="3657600"/>
          </a:xfrm>
          <a:prstGeom prst="straightConnector1">
            <a:avLst/>
          </a:prstGeom>
          <a:ln w="7620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3801519" y="0"/>
            <a:ext cx="3630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www.glenbradford.com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2819400"/>
            <a:ext cx="17279539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9600" dirty="0" smtClean="0"/>
              <a:t>1.</a:t>
            </a:r>
            <a:r>
              <a:rPr lang="en-US" dirty="0" smtClean="0"/>
              <a:t> Highly Predictable </a:t>
            </a:r>
          </a:p>
          <a:p>
            <a:pPr marL="914400" indent="-914400"/>
            <a:r>
              <a:rPr lang="en-US" dirty="0" smtClean="0"/>
              <a:t>“Risk comes from not knowing what you're doing.” (Buffet)</a:t>
            </a:r>
            <a:endParaRPr lang="en-US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372600" y="-1143000"/>
            <a:ext cx="23317200" cy="470408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Buffettology 101</a:t>
            </a:r>
            <a:endParaRPr kumimoji="0" lang="en-US" sz="1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31" name="Picture 7" descr="H:\My Documents\My Pictures\Picture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30400" y="5257800"/>
            <a:ext cx="11565702" cy="82296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9735800" y="69342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.949</a:t>
            </a:r>
          </a:p>
        </p:txBody>
      </p:sp>
      <p:pic>
        <p:nvPicPr>
          <p:cNvPr id="1033" name="Picture 9" descr="H:\My Documents\My Pictures\Picture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554200" y="13716000"/>
            <a:ext cx="11565703" cy="82296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20574000" y="153924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.414</a:t>
            </a:r>
          </a:p>
        </p:txBody>
      </p:sp>
      <p:pic>
        <p:nvPicPr>
          <p:cNvPr id="1035" name="Picture 11" descr="H:\My Documents\My Pictures\Picture6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13716000"/>
            <a:ext cx="11565699" cy="822960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8001000" y="179070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.394</a:t>
            </a:r>
          </a:p>
        </p:txBody>
      </p:sp>
      <p:pic>
        <p:nvPicPr>
          <p:cNvPr id="1037" name="Picture 13" descr="H:\My Documents\My Pictures\Picture8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5181600"/>
            <a:ext cx="11565703" cy="8229600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6781800" y="96774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.992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3801519" y="0"/>
            <a:ext cx="3630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www.glenbradford.com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372600" y="-1143000"/>
            <a:ext cx="23317200" cy="470408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Buffettology 101</a:t>
            </a:r>
            <a:endParaRPr kumimoji="0" lang="en-US" sz="1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14400" y="2819400"/>
            <a:ext cx="2225040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600" dirty="0" smtClean="0"/>
              <a:t>2. </a:t>
            </a:r>
            <a:r>
              <a:rPr lang="en-US" dirty="0" smtClean="0"/>
              <a:t>Future Growth</a:t>
            </a:r>
          </a:p>
          <a:p>
            <a:r>
              <a:rPr lang="en-US" dirty="0" smtClean="0"/>
              <a:t>“The investor of today does not profit from yesterday's growth.” (Buffet)</a:t>
            </a:r>
            <a:endParaRPr lang="en-US" dirty="0"/>
          </a:p>
        </p:txBody>
      </p:sp>
      <p:pic>
        <p:nvPicPr>
          <p:cNvPr id="11" name="Picture 10" descr="H:\My Documents\My Pictures\Picture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82800" y="13716000"/>
            <a:ext cx="11565703" cy="82296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9278600" y="177546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.613</a:t>
            </a:r>
          </a:p>
        </p:txBody>
      </p:sp>
      <p:pic>
        <p:nvPicPr>
          <p:cNvPr id="13" name="Picture 9" descr="H:\My Documents\My Pictures\Picture4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3716000"/>
            <a:ext cx="11565702" cy="82296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6629400" y="154686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.414</a:t>
            </a:r>
          </a:p>
        </p:txBody>
      </p:sp>
      <p:pic>
        <p:nvPicPr>
          <p:cNvPr id="15" name="Picture 14" descr="H:\My Documents\My Pictures\Picture9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82800" y="5257800"/>
            <a:ext cx="11565704" cy="82296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19202400" y="9448800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.904</a:t>
            </a:r>
          </a:p>
        </p:txBody>
      </p:sp>
      <p:pic>
        <p:nvPicPr>
          <p:cNvPr id="17" name="Picture 8" descr="H:\My Documents\My Pictures\Picture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5257800"/>
            <a:ext cx="11565703" cy="8229600"/>
          </a:xfrm>
          <a:prstGeom prst="rect">
            <a:avLst/>
          </a:prstGeom>
          <a:noFill/>
        </p:spPr>
      </p:pic>
      <p:sp>
        <p:nvSpPr>
          <p:cNvPr id="18" name="TextBox 17"/>
          <p:cNvSpPr txBox="1"/>
          <p:nvPr/>
        </p:nvSpPr>
        <p:spPr>
          <a:xfrm>
            <a:off x="4413250" y="8385175"/>
            <a:ext cx="236635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.996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3801519" y="0"/>
            <a:ext cx="3630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www.glenbradford.com</a:t>
            </a:r>
            <a:endParaRPr lang="en-US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9372600" y="-1143000"/>
            <a:ext cx="23317200" cy="470408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/>
          </a:bodyPr>
          <a:lstStyle/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Buffettology</a:t>
            </a:r>
            <a:r>
              <a:rPr kumimoji="0" lang="en-US" sz="1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101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95600"/>
            <a:ext cx="16258362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3. </a:t>
            </a:r>
            <a:r>
              <a:rPr lang="en-US" dirty="0" smtClean="0"/>
              <a:t>Current Price</a:t>
            </a:r>
          </a:p>
          <a:p>
            <a:r>
              <a:rPr lang="en-US" dirty="0" smtClean="0"/>
              <a:t> “Price is what you pay. Value is what you get.” (Buffett)</a:t>
            </a:r>
            <a:endParaRPr lang="en-US" dirty="0"/>
          </a:p>
        </p:txBody>
      </p:sp>
      <p:pic>
        <p:nvPicPr>
          <p:cNvPr id="3074" name="Picture 2" descr="H:\pu.data\Desktop\thumb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907125" y="14011275"/>
            <a:ext cx="8524875" cy="79343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447800" y="7086600"/>
            <a:ext cx="117738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Growth Rate &gt; PE Ratio</a:t>
            </a:r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1524000" y="10972800"/>
            <a:ext cx="684976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PEG Ratio &lt; 1</a:t>
            </a:r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600200" y="14706600"/>
            <a:ext cx="19067079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Buffet: Discounted Cash Flow Analysis</a:t>
            </a:r>
          </a:p>
          <a:p>
            <a:r>
              <a:rPr lang="en-US" sz="9600" dirty="0" smtClean="0"/>
              <a:t>	</a:t>
            </a:r>
            <a:r>
              <a:rPr lang="en-US" sz="9600" dirty="0" smtClean="0"/>
              <a:t>   Ben Graham Formula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0" y="20375940"/>
            <a:ext cx="120057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smtClean="0"/>
              <a:t>www.glenbradford.com</a:t>
            </a:r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23801519" y="0"/>
            <a:ext cx="36304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www.glenbradford.com</a:t>
            </a:r>
            <a:endParaRPr lang="en-US" sz="2800" dirty="0" smtClean="0"/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3411200" y="11734800"/>
            <a:ext cx="23317200" cy="4704080"/>
          </a:xfrm>
          <a:prstGeom prst="rect">
            <a:avLst/>
          </a:prstGeom>
        </p:spPr>
        <p:txBody>
          <a:bodyPr vert="horz" lIns="282156" tIns="141078" rIns="282156" bIns="141078" rtlCol="0" anchor="ctr">
            <a:normAutofit fontScale="85000" lnSpcReduction="20000"/>
          </a:bodyPr>
          <a:lstStyle/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Rules </a:t>
            </a:r>
          </a:p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of </a:t>
            </a:r>
          </a:p>
          <a:p>
            <a:pPr marL="0" marR="0" lvl="0" indent="0" algn="ctr" defTabSz="28215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Thumb</a:t>
            </a:r>
            <a:endParaRPr kumimoji="0" lang="en-US" sz="1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</TotalTime>
  <Words>125</Words>
  <Application>Microsoft Office PowerPoint</Application>
  <PresentationFormat>Custom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Buffettology 101</vt:lpstr>
      <vt:lpstr>Slide 2</vt:lpstr>
      <vt:lpstr>Slide 3</vt:lpstr>
      <vt:lpstr>Slide 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Buffettology 101</dc:title>
  <dc:creator>Glen</dc:creator>
  <cp:lastModifiedBy>gbradfor</cp:lastModifiedBy>
  <cp:revision>23</cp:revision>
  <dcterms:created xsi:type="dcterms:W3CDTF">2008-09-10T20:23:17Z</dcterms:created>
  <dcterms:modified xsi:type="dcterms:W3CDTF">2008-09-14T02:04:18Z</dcterms:modified>
</cp:coreProperties>
</file>